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57" r:id="rId4"/>
    <p:sldId id="272" r:id="rId5"/>
    <p:sldId id="263" r:id="rId6"/>
    <p:sldId id="264" r:id="rId7"/>
    <p:sldId id="268" r:id="rId8"/>
    <p:sldId id="270" r:id="rId9"/>
    <p:sldId id="271" r:id="rId10"/>
    <p:sldId id="267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6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20FC-9F67-4B82-A485-FBB6DA3D8D68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7BA47-4E56-4490-BFC6-550C31A5E3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88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75000"/>
              </a:schemeClr>
            </a:gs>
            <a:gs pos="40000">
              <a:schemeClr val="bg1">
                <a:lumMod val="75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271" y="2209800"/>
            <a:ext cx="5715000" cy="877701"/>
          </a:xfrm>
        </p:spPr>
        <p:txBody>
          <a:bodyPr/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1" y="3124200"/>
            <a:ext cx="4706471" cy="70447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34989" y="1846480"/>
            <a:ext cx="0" cy="2336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Archives\Publishing\2007\Graphics\Logos\NCHEMS\NCHEMS Logo 200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8828" y="2616201"/>
            <a:ext cx="2546572" cy="5116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649111" y="3048177"/>
            <a:ext cx="2342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National</a:t>
            </a:r>
            <a:r>
              <a:rPr lang="en-US" sz="1100" baseline="0" dirty="0" smtClean="0"/>
              <a:t> Center for Higher Education Management Systems</a:t>
            </a:r>
          </a:p>
          <a:p>
            <a:endParaRPr lang="en-US" sz="1100" baseline="0" dirty="0" smtClean="0"/>
          </a:p>
          <a:p>
            <a:r>
              <a:rPr lang="en-US" sz="1100" baseline="0" dirty="0" smtClean="0">
                <a:solidFill>
                  <a:schemeClr val="bg1">
                    <a:lumMod val="50000"/>
                  </a:schemeClr>
                </a:solidFill>
              </a:rPr>
              <a:t>nchems.org </a:t>
            </a:r>
            <a:r>
              <a:rPr lang="en-US" sz="1100" baseline="0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 higheredinfo.org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47507" y="4311488"/>
            <a:ext cx="2790265" cy="2286000"/>
            <a:chOff x="6286500" y="4125775"/>
            <a:chExt cx="2438400" cy="2590800"/>
          </a:xfrm>
        </p:grpSpPr>
        <p:cxnSp>
          <p:nvCxnSpPr>
            <p:cNvPr id="42" name="Straight Connector 41"/>
            <p:cNvCxnSpPr>
              <a:stCxn id="23" idx="4"/>
              <a:endCxn id="20" idx="1"/>
            </p:cNvCxnSpPr>
            <p:nvPr/>
          </p:nvCxnSpPr>
          <p:spPr>
            <a:xfrm>
              <a:off x="8039101" y="5367607"/>
              <a:ext cx="393117" cy="958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9" idx="3"/>
              <a:endCxn id="19" idx="7"/>
            </p:cNvCxnSpPr>
            <p:nvPr/>
          </p:nvCxnSpPr>
          <p:spPr>
            <a:xfrm flipH="1">
              <a:off x="7567591" y="4415697"/>
              <a:ext cx="787468" cy="643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176004" y="4702179"/>
              <a:ext cx="253497" cy="33799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343900" y="4328975"/>
              <a:ext cx="76200" cy="1016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7581900" y="6056175"/>
              <a:ext cx="76200" cy="101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420100" y="5256452"/>
              <a:ext cx="152400" cy="203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700349" y="4936561"/>
              <a:ext cx="350822" cy="4677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591300" y="5649775"/>
              <a:ext cx="304800" cy="406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505700" y="4125775"/>
              <a:ext cx="152400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764478" y="4702179"/>
              <a:ext cx="152400" cy="203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286500" y="4953663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353300" y="5649775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484199" y="5040175"/>
              <a:ext cx="97701" cy="130268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8382000" y="6259375"/>
              <a:ext cx="342900" cy="457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8039100" y="5649775"/>
              <a:ext cx="228600" cy="3048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896100" y="5129704"/>
              <a:ext cx="152400" cy="203200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962900" y="5164407"/>
              <a:ext cx="152400" cy="2032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15" idx="6"/>
              <a:endCxn id="9" idx="6"/>
            </p:cNvCxnSpPr>
            <p:nvPr/>
          </p:nvCxnSpPr>
          <p:spPr>
            <a:xfrm>
              <a:off x="7658100" y="4227375"/>
              <a:ext cx="762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6" idx="1"/>
            </p:cNvCxnSpPr>
            <p:nvPr/>
          </p:nvCxnSpPr>
          <p:spPr>
            <a:xfrm>
              <a:off x="7635782" y="4299218"/>
              <a:ext cx="151014" cy="4327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5" idx="2"/>
              <a:endCxn id="17" idx="7"/>
            </p:cNvCxnSpPr>
            <p:nvPr/>
          </p:nvCxnSpPr>
          <p:spPr>
            <a:xfrm flipH="1">
              <a:off x="6416582" y="4227375"/>
              <a:ext cx="1089118" cy="756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5" idx="4"/>
              <a:endCxn id="18" idx="0"/>
            </p:cNvCxnSpPr>
            <p:nvPr/>
          </p:nvCxnSpPr>
          <p:spPr>
            <a:xfrm flipH="1">
              <a:off x="7429500" y="4328975"/>
              <a:ext cx="152400" cy="132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6" idx="2"/>
              <a:endCxn id="7" idx="6"/>
            </p:cNvCxnSpPr>
            <p:nvPr/>
          </p:nvCxnSpPr>
          <p:spPr>
            <a:xfrm flipH="1">
              <a:off x="7429500" y="4803779"/>
              <a:ext cx="334978" cy="67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6" idx="3"/>
              <a:endCxn id="13" idx="1"/>
            </p:cNvCxnSpPr>
            <p:nvPr/>
          </p:nvCxnSpPr>
          <p:spPr>
            <a:xfrm flipH="1">
              <a:off x="7751726" y="4875621"/>
              <a:ext cx="35070" cy="1294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2" idx="7"/>
              <a:endCxn id="7" idx="3"/>
            </p:cNvCxnSpPr>
            <p:nvPr/>
          </p:nvCxnSpPr>
          <p:spPr>
            <a:xfrm flipV="1">
              <a:off x="7026183" y="4990677"/>
              <a:ext cx="186945" cy="168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4" idx="1"/>
              <a:endCxn id="17" idx="4"/>
            </p:cNvCxnSpPr>
            <p:nvPr/>
          </p:nvCxnSpPr>
          <p:spPr>
            <a:xfrm flipH="1" flipV="1">
              <a:off x="6362701" y="5156863"/>
              <a:ext cx="273237" cy="5524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4" idx="0"/>
              <a:endCxn id="22" idx="3"/>
            </p:cNvCxnSpPr>
            <p:nvPr/>
          </p:nvCxnSpPr>
          <p:spPr>
            <a:xfrm flipV="1">
              <a:off x="6743700" y="5303147"/>
              <a:ext cx="1747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6"/>
              <a:endCxn id="13" idx="2"/>
            </p:cNvCxnSpPr>
            <p:nvPr/>
          </p:nvCxnSpPr>
          <p:spPr>
            <a:xfrm>
              <a:off x="7581899" y="5105310"/>
              <a:ext cx="118450" cy="65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6" idx="6"/>
              <a:endCxn id="12" idx="1"/>
            </p:cNvCxnSpPr>
            <p:nvPr/>
          </p:nvCxnSpPr>
          <p:spPr>
            <a:xfrm>
              <a:off x="7916878" y="4803779"/>
              <a:ext cx="525540" cy="48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4"/>
              <a:endCxn id="20" idx="0"/>
            </p:cNvCxnSpPr>
            <p:nvPr/>
          </p:nvCxnSpPr>
          <p:spPr>
            <a:xfrm>
              <a:off x="8496300" y="5459652"/>
              <a:ext cx="57150" cy="7997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1" idx="7"/>
              <a:endCxn id="12" idx="3"/>
            </p:cNvCxnSpPr>
            <p:nvPr/>
          </p:nvCxnSpPr>
          <p:spPr>
            <a:xfrm flipV="1">
              <a:off x="8234222" y="5429895"/>
              <a:ext cx="208196" cy="264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1" idx="0"/>
              <a:endCxn id="23" idx="5"/>
            </p:cNvCxnSpPr>
            <p:nvPr/>
          </p:nvCxnSpPr>
          <p:spPr>
            <a:xfrm flipH="1" flipV="1">
              <a:off x="8092982" y="5337850"/>
              <a:ext cx="60418" cy="3119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0" idx="7"/>
              <a:endCxn id="13" idx="4"/>
            </p:cNvCxnSpPr>
            <p:nvPr/>
          </p:nvCxnSpPr>
          <p:spPr>
            <a:xfrm flipV="1">
              <a:off x="7646942" y="5404325"/>
              <a:ext cx="228819" cy="6667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0" idx="7"/>
              <a:endCxn id="18" idx="5"/>
            </p:cNvCxnSpPr>
            <p:nvPr/>
          </p:nvCxnSpPr>
          <p:spPr>
            <a:xfrm flipH="1" flipV="1">
              <a:off x="7483383" y="5823218"/>
              <a:ext cx="163559" cy="247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" idx="7"/>
              <a:endCxn id="19" idx="3"/>
            </p:cNvCxnSpPr>
            <p:nvPr/>
          </p:nvCxnSpPr>
          <p:spPr>
            <a:xfrm flipH="1" flipV="1">
              <a:off x="7498507" y="5151365"/>
              <a:ext cx="148435" cy="9196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2"/>
              <a:endCxn id="18" idx="6"/>
            </p:cNvCxnSpPr>
            <p:nvPr/>
          </p:nvCxnSpPr>
          <p:spPr>
            <a:xfrm flipH="1" flipV="1">
              <a:off x="7505700" y="5751375"/>
              <a:ext cx="533400" cy="5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9" idx="5"/>
              <a:endCxn id="21" idx="0"/>
            </p:cNvCxnSpPr>
            <p:nvPr/>
          </p:nvCxnSpPr>
          <p:spPr>
            <a:xfrm flipH="1">
              <a:off x="8153401" y="4415697"/>
              <a:ext cx="255541" cy="1234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8" idx="0"/>
              <a:endCxn id="7" idx="4"/>
            </p:cNvCxnSpPr>
            <p:nvPr/>
          </p:nvCxnSpPr>
          <p:spPr>
            <a:xfrm flipH="1" flipV="1">
              <a:off x="7302752" y="5040175"/>
              <a:ext cx="126748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0"/>
              <a:endCxn id="22" idx="5"/>
            </p:cNvCxnSpPr>
            <p:nvPr/>
          </p:nvCxnSpPr>
          <p:spPr>
            <a:xfrm flipH="1" flipV="1">
              <a:off x="7026182" y="5303147"/>
              <a:ext cx="403318" cy="346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4" idx="7"/>
              <a:endCxn id="13" idx="3"/>
            </p:cNvCxnSpPr>
            <p:nvPr/>
          </p:nvCxnSpPr>
          <p:spPr>
            <a:xfrm flipV="1">
              <a:off x="6851464" y="5335822"/>
              <a:ext cx="900263" cy="373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1" idx="3"/>
              <a:endCxn id="10" idx="6"/>
            </p:cNvCxnSpPr>
            <p:nvPr/>
          </p:nvCxnSpPr>
          <p:spPr>
            <a:xfrm flipH="1">
              <a:off x="7658100" y="5909938"/>
              <a:ext cx="414478" cy="197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7" idx="6"/>
              <a:endCxn id="7" idx="2"/>
            </p:cNvCxnSpPr>
            <p:nvPr/>
          </p:nvCxnSpPr>
          <p:spPr>
            <a:xfrm flipV="1">
              <a:off x="6438901" y="4871178"/>
              <a:ext cx="737103" cy="184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" idx="0"/>
              <a:endCxn id="15" idx="3"/>
            </p:cNvCxnSpPr>
            <p:nvPr/>
          </p:nvCxnSpPr>
          <p:spPr>
            <a:xfrm flipV="1">
              <a:off x="7302752" y="4299218"/>
              <a:ext cx="225266" cy="4029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10" idx="5"/>
              <a:endCxn id="20" idx="2"/>
            </p:cNvCxnSpPr>
            <p:nvPr/>
          </p:nvCxnSpPr>
          <p:spPr>
            <a:xfrm>
              <a:off x="7646942" y="6142897"/>
              <a:ext cx="735059" cy="3450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8" idx="6"/>
              <a:endCxn id="20" idx="1"/>
            </p:cNvCxnSpPr>
            <p:nvPr/>
          </p:nvCxnSpPr>
          <p:spPr>
            <a:xfrm>
              <a:off x="7505701" y="5751375"/>
              <a:ext cx="926517" cy="574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3" idx="6"/>
              <a:endCxn id="12" idx="2"/>
            </p:cNvCxnSpPr>
            <p:nvPr/>
          </p:nvCxnSpPr>
          <p:spPr>
            <a:xfrm>
              <a:off x="8115300" y="5266007"/>
              <a:ext cx="304800" cy="92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60787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972" r="-1" b="33995"/>
          <a:stretch/>
        </p:blipFill>
        <p:spPr bwMode="auto">
          <a:xfrm>
            <a:off x="1" y="5715000"/>
            <a:ext cx="1371599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reeform 13"/>
          <p:cNvSpPr/>
          <p:nvPr/>
        </p:nvSpPr>
        <p:spPr>
          <a:xfrm>
            <a:off x="1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8953"/>
            <a:ext cx="8229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  <a:lvl4pPr>
              <a:defRPr sz="1600">
                <a:solidFill>
                  <a:srgbClr val="000000"/>
                </a:solidFill>
              </a:defRPr>
            </a:lvl4pPr>
            <a:lvl5pPr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870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541" y="1905000"/>
            <a:ext cx="7772400" cy="914400"/>
          </a:xfrm>
        </p:spPr>
        <p:txBody>
          <a:bodyPr anchor="t"/>
          <a:lstStyle>
            <a:lvl1pPr algn="ctr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972" r="-1" b="33995"/>
          <a:stretch/>
        </p:blipFill>
        <p:spPr bwMode="auto">
          <a:xfrm>
            <a:off x="1" y="5638800"/>
            <a:ext cx="141170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617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1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01289"/>
            <a:ext cx="1371600" cy="1156711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524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gradFill>
          <a:gsLst>
            <a:gs pos="0">
              <a:schemeClr val="bg1"/>
            </a:gs>
            <a:gs pos="100000">
              <a:schemeClr val="bg1">
                <a:lumMod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91860"/>
            <a:ext cx="1290058" cy="106614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7"/>
            <a:ext cx="7086600" cy="512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937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" y="-11953"/>
            <a:ext cx="8769019" cy="787400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7455096" y="496599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658" r="17914"/>
          <a:stretch/>
        </p:blipFill>
        <p:spPr>
          <a:xfrm>
            <a:off x="1" y="5257800"/>
            <a:ext cx="1900519" cy="16002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540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972" r="-1" b="33995"/>
          <a:stretch/>
        </p:blipFill>
        <p:spPr bwMode="auto">
          <a:xfrm>
            <a:off x="1" y="5562600"/>
            <a:ext cx="140789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reeform 8"/>
          <p:cNvSpPr/>
          <p:nvPr/>
        </p:nvSpPr>
        <p:spPr>
          <a:xfrm rot="10800000">
            <a:off x="7176248" y="6211424"/>
            <a:ext cx="1967752" cy="646575"/>
          </a:xfrm>
          <a:custGeom>
            <a:avLst/>
            <a:gdLst>
              <a:gd name="connsiteX0" fmla="*/ 0 w 7897906"/>
              <a:gd name="connsiteY0" fmla="*/ 528917 h 528917"/>
              <a:gd name="connsiteX1" fmla="*/ 7449671 w 7897906"/>
              <a:gd name="connsiteY1" fmla="*/ 528917 h 528917"/>
              <a:gd name="connsiteX2" fmla="*/ 7897906 w 7897906"/>
              <a:gd name="connsiteY2" fmla="*/ 35858 h 528917"/>
              <a:gd name="connsiteX3" fmla="*/ 26894 w 7897906"/>
              <a:gd name="connsiteY3" fmla="*/ 0 h 528917"/>
              <a:gd name="connsiteX4" fmla="*/ 0 w 7897906"/>
              <a:gd name="connsiteY4" fmla="*/ 528917 h 528917"/>
              <a:gd name="connsiteX0" fmla="*/ 5425 w 7903331"/>
              <a:gd name="connsiteY0" fmla="*/ 545077 h 545077"/>
              <a:gd name="connsiteX1" fmla="*/ 7455096 w 7903331"/>
              <a:gd name="connsiteY1" fmla="*/ 545077 h 545077"/>
              <a:gd name="connsiteX2" fmla="*/ 7903331 w 7903331"/>
              <a:gd name="connsiteY2" fmla="*/ 52018 h 545077"/>
              <a:gd name="connsiteX3" fmla="*/ 0 w 7903331"/>
              <a:gd name="connsiteY3" fmla="*/ 0 h 545077"/>
              <a:gd name="connsiteX4" fmla="*/ 5425 w 7903331"/>
              <a:gd name="connsiteY4" fmla="*/ 545077 h 545077"/>
              <a:gd name="connsiteX0" fmla="*/ 5425 w 7903331"/>
              <a:gd name="connsiteY0" fmla="*/ 496599 h 496599"/>
              <a:gd name="connsiteX1" fmla="*/ 7455096 w 7903331"/>
              <a:gd name="connsiteY1" fmla="*/ 496599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503815"/>
              <a:gd name="connsiteX1" fmla="*/ 6194884 w 7903331"/>
              <a:gd name="connsiteY1" fmla="*/ 503815 h 503815"/>
              <a:gd name="connsiteX2" fmla="*/ 7903331 w 7903331"/>
              <a:gd name="connsiteY2" fmla="*/ 3540 h 503815"/>
              <a:gd name="connsiteX3" fmla="*/ 0 w 7903331"/>
              <a:gd name="connsiteY3" fmla="*/ 0 h 503815"/>
              <a:gd name="connsiteX4" fmla="*/ 5425 w 7903331"/>
              <a:gd name="connsiteY4" fmla="*/ 496599 h 503815"/>
              <a:gd name="connsiteX0" fmla="*/ 5425 w 7903331"/>
              <a:gd name="connsiteY0" fmla="*/ 496599 h 496599"/>
              <a:gd name="connsiteX1" fmla="*/ 6194884 w 7903331"/>
              <a:gd name="connsiteY1" fmla="*/ 474948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  <a:gd name="connsiteX0" fmla="*/ 5425 w 7903331"/>
              <a:gd name="connsiteY0" fmla="*/ 496599 h 496599"/>
              <a:gd name="connsiteX1" fmla="*/ 6374912 w 7903331"/>
              <a:gd name="connsiteY1" fmla="*/ 482164 h 496599"/>
              <a:gd name="connsiteX2" fmla="*/ 7903331 w 7903331"/>
              <a:gd name="connsiteY2" fmla="*/ 3540 h 496599"/>
              <a:gd name="connsiteX3" fmla="*/ 0 w 7903331"/>
              <a:gd name="connsiteY3" fmla="*/ 0 h 496599"/>
              <a:gd name="connsiteX4" fmla="*/ 5425 w 7903331"/>
              <a:gd name="connsiteY4" fmla="*/ 496599 h 49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3331" h="496599">
                <a:moveTo>
                  <a:pt x="5425" y="496599"/>
                </a:moveTo>
                <a:lnTo>
                  <a:pt x="6374912" y="482164"/>
                </a:lnTo>
                <a:lnTo>
                  <a:pt x="7903331" y="3540"/>
                </a:lnTo>
                <a:lnTo>
                  <a:pt x="0" y="0"/>
                </a:lnTo>
                <a:cubicBezTo>
                  <a:pt x="1808" y="181692"/>
                  <a:pt x="3617" y="314907"/>
                  <a:pt x="5425" y="496599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435" y="6304974"/>
            <a:ext cx="609600" cy="365125"/>
          </a:xfrm>
        </p:spPr>
        <p:txBody>
          <a:bodyPr/>
          <a:lstStyle/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0137" y="6324600"/>
            <a:ext cx="314420" cy="35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20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>
          <a:gsLst>
            <a:gs pos="0">
              <a:schemeClr val="bg1"/>
            </a:gs>
            <a:gs pos="100000">
              <a:schemeClr val="bg1">
                <a:lumMod val="75000"/>
                <a:alpha val="5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972" r="-1" b="33995"/>
          <a:stretch/>
        </p:blipFill>
        <p:spPr bwMode="auto">
          <a:xfrm>
            <a:off x="1" y="5562600"/>
            <a:ext cx="1398587" cy="1295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9485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086600" cy="512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5BDB2-E1C5-4551-9ADF-AE66A9C474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22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dennis@nchems.or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Designing an Accountability System for Higher Education in Massachusetts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1" y="3352800"/>
            <a:ext cx="4706471" cy="70447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Massachusetts Department of Higher Education</a:t>
            </a:r>
          </a:p>
          <a:p>
            <a:r>
              <a:rPr lang="en-US" dirty="0" smtClean="0"/>
              <a:t>Boston, Massachusetts</a:t>
            </a:r>
          </a:p>
          <a:p>
            <a:r>
              <a:rPr lang="en-US" dirty="0" smtClean="0"/>
              <a:t>June 19,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6257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 Contact:</a:t>
            </a:r>
            <a:endParaRPr lang="en-US" dirty="0"/>
          </a:p>
        </p:txBody>
      </p:sp>
      <p:grpSp>
        <p:nvGrpSpPr>
          <p:cNvPr id="3" name="Group 8"/>
          <p:cNvGrpSpPr/>
          <p:nvPr/>
        </p:nvGrpSpPr>
        <p:grpSpPr>
          <a:xfrm>
            <a:off x="1982632" y="2022666"/>
            <a:ext cx="4892675" cy="2919412"/>
            <a:chOff x="1982788" y="1935163"/>
            <a:chExt cx="4892675" cy="2919412"/>
          </a:xfrm>
        </p:grpSpPr>
        <p:sp>
          <p:nvSpPr>
            <p:cNvPr id="4" name="Rectangle 3"/>
            <p:cNvSpPr/>
            <p:nvPr/>
          </p:nvSpPr>
          <p:spPr>
            <a:xfrm>
              <a:off x="1982788" y="1935163"/>
              <a:ext cx="4892675" cy="2919412"/>
            </a:xfrm>
            <a:prstGeom prst="rect">
              <a:avLst/>
            </a:prstGeom>
            <a:solidFill>
              <a:schemeClr val="bg1"/>
            </a:solidFill>
            <a:ln w="3175"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" name="TextBox 6"/>
            <p:cNvSpPr txBox="1">
              <a:spLocks noChangeArrowheads="1"/>
            </p:cNvSpPr>
            <p:nvPr/>
          </p:nvSpPr>
          <p:spPr bwMode="auto">
            <a:xfrm>
              <a:off x="4370557" y="2114550"/>
              <a:ext cx="224773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800" dirty="0">
                  <a:solidFill>
                    <a:srgbClr val="000000"/>
                  </a:solidFill>
                  <a:latin typeface="Trebuchet MS" pitchFamily="34" charset="0"/>
                </a:rPr>
                <a:t>Dennis Jones</a:t>
              </a:r>
            </a:p>
          </p:txBody>
        </p:sp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3878263" y="3916363"/>
              <a:ext cx="2901950" cy="831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solidFill>
                    <a:srgbClr val="000000"/>
                  </a:solidFill>
                  <a:latin typeface="Trebuchet MS" pitchFamily="34" charset="0"/>
                  <a:hlinkClick r:id="rId2"/>
                </a:rPr>
                <a:t>dennis@nchems.org</a:t>
              </a:r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/>
              </a:r>
              <a:br>
                <a:rPr lang="en-US">
                  <a:solidFill>
                    <a:srgbClr val="000000"/>
                  </a:solidFill>
                  <a:latin typeface="Trebuchet MS" pitchFamily="34" charset="0"/>
                </a:rPr>
              </a:br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>303-497-0301</a:t>
              </a:r>
            </a:p>
          </p:txBody>
        </p:sp>
        <p:pic>
          <p:nvPicPr>
            <p:cNvPr id="7" name="Picture 12" descr="Logo-2007-Original.tiny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57413" y="2962275"/>
              <a:ext cx="1643062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2339975" y="3206750"/>
              <a:ext cx="42386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Trebuchet MS" pitchFamily="34" charset="0"/>
                </a:rPr>
                <a:t>National Center for Higher Education Management Systems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5248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revenues exceed expenses</a:t>
            </a:r>
          </a:p>
          <a:p>
            <a:r>
              <a:rPr lang="en-US" dirty="0" smtClean="0"/>
              <a:t>Status of financial reserves</a:t>
            </a:r>
          </a:p>
          <a:p>
            <a:r>
              <a:rPr lang="en-US" dirty="0" smtClean="0"/>
              <a:t>Coverage of debt – unrestricted net assets in relationship to debt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778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01000" cy="512763"/>
          </a:xfrm>
        </p:spPr>
        <p:txBody>
          <a:bodyPr/>
          <a:lstStyle/>
          <a:p>
            <a:r>
              <a:rPr lang="en-US" dirty="0" smtClean="0"/>
              <a:t>Maintaining Assets – Attending to 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Building/physical plant</a:t>
            </a:r>
          </a:p>
          <a:p>
            <a:r>
              <a:rPr lang="en-US" dirty="0" smtClean="0"/>
              <a:t>Equipment/technology</a:t>
            </a:r>
          </a:p>
          <a:p>
            <a:r>
              <a:rPr lang="en-US" dirty="0" smtClean="0"/>
              <a:t>Programs</a:t>
            </a:r>
          </a:p>
          <a:p>
            <a:r>
              <a:rPr lang="en-US" dirty="0" smtClean="0"/>
              <a:t>Human assets – faculty and staff</a:t>
            </a:r>
          </a:p>
          <a:p>
            <a:r>
              <a:rPr lang="en-US" dirty="0" smtClean="0"/>
              <a:t>Financial assets</a:t>
            </a:r>
          </a:p>
          <a:p>
            <a:r>
              <a:rPr lang="en-US" dirty="0" smtClean="0"/>
              <a:t>Students</a:t>
            </a:r>
          </a:p>
          <a:p>
            <a:r>
              <a:rPr lang="en-US" dirty="0" smtClean="0"/>
              <a:t>Intangible assets (image/reputation)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36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of Assets - 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</a:t>
            </a:r>
          </a:p>
          <a:p>
            <a:pPr lvl="1"/>
            <a:r>
              <a:rPr lang="en-US" dirty="0" smtClean="0"/>
              <a:t>Expenditures per degree awarded – benchmarked to peers</a:t>
            </a:r>
          </a:p>
          <a:p>
            <a:r>
              <a:rPr lang="en-US" dirty="0" smtClean="0"/>
              <a:t>Separate metrics for different productive assets (personnel, programs, etc.)</a:t>
            </a:r>
          </a:p>
          <a:p>
            <a:pPr lvl="1"/>
            <a:r>
              <a:rPr lang="en-US" dirty="0" smtClean="0"/>
              <a:t>Also benchmarked to peers</a:t>
            </a:r>
          </a:p>
          <a:p>
            <a:pPr lvl="1"/>
            <a:r>
              <a:rPr lang="en-US" dirty="0" smtClean="0"/>
              <a:t>More appropriate for institutional leaders than Board members (these measure “</a:t>
            </a:r>
            <a:r>
              <a:rPr lang="en-US" dirty="0" err="1" smtClean="0"/>
              <a:t>hows</a:t>
            </a:r>
            <a:r>
              <a:rPr lang="en-US" dirty="0" smtClean="0"/>
              <a:t>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0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the Performance Measurement Project Important?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Ensuring that the goals of the board and other stakeholders are being addressed. </a:t>
            </a:r>
          </a:p>
          <a:p>
            <a:r>
              <a:rPr lang="en-US" dirty="0" smtClean="0"/>
              <a:t>Designing relevant and effective strategic plans and policy implementations.</a:t>
            </a:r>
          </a:p>
          <a:p>
            <a:r>
              <a:rPr lang="en-US" dirty="0" smtClean="0"/>
              <a:t>Monitoring institutional effectiveness and quality (especially during difficult times for many higher education institutions). </a:t>
            </a:r>
          </a:p>
          <a:p>
            <a:r>
              <a:rPr lang="en-US" dirty="0" smtClean="0"/>
              <a:t>Reinforcing </a:t>
            </a:r>
            <a:r>
              <a:rPr lang="en-US" dirty="0"/>
              <a:t>the critical roles and responsibilities of state higher education executive offices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State Role in Higher Education</a:t>
            </a:r>
          </a:p>
        </p:txBody>
      </p:sp>
      <p:grpSp>
        <p:nvGrpSpPr>
          <p:cNvPr id="20483" name="Group 2"/>
          <p:cNvGrpSpPr>
            <a:grpSpLocks/>
          </p:cNvGrpSpPr>
          <p:nvPr/>
        </p:nvGrpSpPr>
        <p:grpSpPr bwMode="auto">
          <a:xfrm>
            <a:off x="2778125" y="2100263"/>
            <a:ext cx="3870325" cy="1955800"/>
            <a:chOff x="1750" y="1645"/>
            <a:chExt cx="2438" cy="1232"/>
          </a:xfrm>
        </p:grpSpPr>
        <p:sp>
          <p:nvSpPr>
            <p:cNvPr id="20496" name="Line 3"/>
            <p:cNvSpPr>
              <a:spLocks noChangeShapeType="1"/>
            </p:cNvSpPr>
            <p:nvPr/>
          </p:nvSpPr>
          <p:spPr bwMode="auto">
            <a:xfrm>
              <a:off x="1950" y="2877"/>
              <a:ext cx="20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97" name="Line 4"/>
            <p:cNvSpPr>
              <a:spLocks noChangeShapeType="1"/>
            </p:cNvSpPr>
            <p:nvPr/>
          </p:nvSpPr>
          <p:spPr bwMode="auto">
            <a:xfrm>
              <a:off x="3371" y="1645"/>
              <a:ext cx="817" cy="8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98" name="Line 5"/>
            <p:cNvSpPr>
              <a:spLocks noChangeShapeType="1"/>
            </p:cNvSpPr>
            <p:nvPr/>
          </p:nvSpPr>
          <p:spPr bwMode="auto">
            <a:xfrm flipH="1">
              <a:off x="1750" y="1645"/>
              <a:ext cx="817" cy="8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1" name="Oval 30"/>
          <p:cNvSpPr/>
          <p:nvPr/>
        </p:nvSpPr>
        <p:spPr>
          <a:xfrm>
            <a:off x="6056313" y="2914650"/>
            <a:ext cx="1887537" cy="1887538"/>
          </a:xfrm>
          <a:prstGeom prst="ellipse">
            <a:avLst/>
          </a:prstGeom>
          <a:solidFill>
            <a:schemeClr val="accent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System</a:t>
            </a: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667125" y="889000"/>
            <a:ext cx="1889125" cy="1887538"/>
          </a:xfrm>
          <a:prstGeom prst="ellipse">
            <a:avLst/>
          </a:prstGeom>
          <a:solidFill>
            <a:schemeClr val="accent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System</a:t>
            </a: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304925" y="2914650"/>
            <a:ext cx="1887538" cy="1887538"/>
          </a:xfrm>
          <a:prstGeom prst="ellipse">
            <a:avLst/>
          </a:prstGeom>
          <a:solidFill>
            <a:schemeClr val="accent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System</a:t>
            </a: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6054725" y="4016375"/>
            <a:ext cx="1887538" cy="1889125"/>
          </a:xfrm>
          <a:prstGeom prst="ellipse">
            <a:avLst/>
          </a:prstGeom>
          <a:solidFill>
            <a:srgbClr val="90ACD0">
              <a:alpha val="54902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Institution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665538" y="1990725"/>
            <a:ext cx="1887537" cy="1889125"/>
          </a:xfrm>
          <a:prstGeom prst="ellipse">
            <a:avLst/>
          </a:prstGeom>
          <a:solidFill>
            <a:srgbClr val="90ACD0">
              <a:alpha val="54902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Institution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301750" y="4016375"/>
            <a:ext cx="1889125" cy="1889125"/>
          </a:xfrm>
          <a:prstGeom prst="ellipse">
            <a:avLst/>
          </a:prstGeom>
          <a:solidFill>
            <a:srgbClr val="90ACD0">
              <a:alpha val="54902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Institution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0" name="Rectangle 40"/>
          <p:cNvSpPr>
            <a:spLocks noChangeArrowheads="1"/>
          </p:cNvSpPr>
          <p:nvPr/>
        </p:nvSpPr>
        <p:spPr bwMode="auto">
          <a:xfrm>
            <a:off x="4146010" y="2212975"/>
            <a:ext cx="8996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+mn-lt"/>
              </a:rPr>
              <a:t>Planning</a:t>
            </a:r>
          </a:p>
        </p:txBody>
      </p:sp>
      <p:sp>
        <p:nvSpPr>
          <p:cNvPr id="20491" name="Rectangle 41"/>
          <p:cNvSpPr>
            <a:spLocks noChangeArrowheads="1"/>
          </p:cNvSpPr>
          <p:nvPr/>
        </p:nvSpPr>
        <p:spPr bwMode="auto">
          <a:xfrm>
            <a:off x="6255942" y="4233446"/>
            <a:ext cx="15216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  <a:latin typeface="+mn-lt"/>
              </a:rPr>
              <a:t>Implementation</a:t>
            </a:r>
            <a:endParaRPr lang="en-US" alt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92" name="Rectangle 42"/>
          <p:cNvSpPr>
            <a:spLocks noChangeArrowheads="1"/>
          </p:cNvSpPr>
          <p:nvPr/>
        </p:nvSpPr>
        <p:spPr bwMode="auto">
          <a:xfrm>
            <a:off x="1667584" y="4229100"/>
            <a:ext cx="11669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  <a:latin typeface="+mn-lt"/>
              </a:rPr>
              <a:t>Assessment</a:t>
            </a:r>
            <a:endParaRPr lang="en-US" altLang="en-US" sz="16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45" name="Straight Connector 44"/>
          <p:cNvCxnSpPr>
            <a:stCxn id="40" idx="6"/>
            <a:endCxn id="39" idx="4"/>
          </p:cNvCxnSpPr>
          <p:nvPr/>
        </p:nvCxnSpPr>
        <p:spPr>
          <a:xfrm flipV="1">
            <a:off x="3190875" y="3879850"/>
            <a:ext cx="1419225" cy="10810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9" idx="4"/>
            <a:endCxn id="38" idx="2"/>
          </p:cNvCxnSpPr>
          <p:nvPr/>
        </p:nvCxnSpPr>
        <p:spPr>
          <a:xfrm rot="16200000" flipH="1">
            <a:off x="4791869" y="3698081"/>
            <a:ext cx="1081088" cy="1444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6"/>
            <a:endCxn id="38" idx="2"/>
          </p:cNvCxnSpPr>
          <p:nvPr/>
        </p:nvCxnSpPr>
        <p:spPr>
          <a:xfrm>
            <a:off x="3190875" y="4960938"/>
            <a:ext cx="286385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05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957263"/>
          </a:xfrm>
          <a:noFill/>
        </p:spPr>
        <p:txBody>
          <a:bodyPr anchor="t"/>
          <a:lstStyle/>
          <a:p>
            <a:r>
              <a:rPr lang="en-US" altLang="en-US" smtClean="0"/>
              <a:t>The Hierarchical Realities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136650" y="1046163"/>
            <a:ext cx="7732713" cy="5280025"/>
            <a:chOff x="768" y="868"/>
            <a:chExt cx="4871" cy="3326"/>
          </a:xfrm>
        </p:grpSpPr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1818" y="897"/>
              <a:ext cx="1609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Exec. &amp; Legislative</a:t>
              </a:r>
              <a:b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</a:b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Branches of Govt.</a:t>
              </a:r>
            </a:p>
          </p:txBody>
        </p:sp>
        <p:sp>
          <p:nvSpPr>
            <p:cNvPr id="32773" name="Text Box 5"/>
            <p:cNvSpPr txBox="1">
              <a:spLocks noChangeArrowheads="1"/>
            </p:cNvSpPr>
            <p:nvPr/>
          </p:nvSpPr>
          <p:spPr bwMode="auto">
            <a:xfrm>
              <a:off x="1788" y="1309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Coordinating</a:t>
              </a:r>
              <a:b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</a:b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Agency</a:t>
              </a:r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798" y="2179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Board</a:t>
              </a:r>
            </a:p>
          </p:txBody>
        </p:sp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1798" y="2515"/>
              <a:ext cx="160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President</a:t>
              </a:r>
            </a:p>
          </p:txBody>
        </p: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1798" y="2850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Vice Presidents</a:t>
              </a:r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1798" y="3186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Deans</a:t>
              </a:r>
            </a:p>
          </p:txBody>
        </p:sp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1798" y="3522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Department Heads</a:t>
              </a:r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1798" y="3859"/>
              <a:ext cx="16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>
                  <a:solidFill>
                    <a:srgbClr val="58687F"/>
                  </a:solidFill>
                  <a:latin typeface="Trebuchet MS" pitchFamily="34" charset="0"/>
                </a:rPr>
                <a:t>Faculty</a:t>
              </a:r>
            </a:p>
          </p:txBody>
        </p:sp>
        <p:sp>
          <p:nvSpPr>
            <p:cNvPr id="32780" name="Line 12"/>
            <p:cNvSpPr>
              <a:spLocks noChangeShapeType="1"/>
            </p:cNvSpPr>
            <p:nvPr/>
          </p:nvSpPr>
          <p:spPr bwMode="auto">
            <a:xfrm>
              <a:off x="1028" y="3784"/>
              <a:ext cx="3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1" name="Line 13"/>
            <p:cNvSpPr>
              <a:spLocks noChangeShapeType="1"/>
            </p:cNvSpPr>
            <p:nvPr/>
          </p:nvSpPr>
          <p:spPr bwMode="auto">
            <a:xfrm>
              <a:off x="1326" y="3438"/>
              <a:ext cx="2563" cy="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>
              <a:off x="1595" y="3116"/>
              <a:ext cx="20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2191" y="2426"/>
              <a:ext cx="8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4" name="Line 16"/>
            <p:cNvSpPr>
              <a:spLocks noChangeShapeType="1"/>
            </p:cNvSpPr>
            <p:nvPr/>
          </p:nvSpPr>
          <p:spPr bwMode="auto">
            <a:xfrm>
              <a:off x="2052" y="1270"/>
              <a:ext cx="11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>
              <a:off x="768" y="4088"/>
              <a:ext cx="36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>
              <a:off x="1707" y="868"/>
              <a:ext cx="17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 flipH="1">
              <a:off x="772" y="869"/>
              <a:ext cx="2727" cy="32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8" name="Line 20"/>
            <p:cNvSpPr>
              <a:spLocks noChangeShapeType="1"/>
            </p:cNvSpPr>
            <p:nvPr/>
          </p:nvSpPr>
          <p:spPr bwMode="auto">
            <a:xfrm>
              <a:off x="1711" y="869"/>
              <a:ext cx="2727" cy="32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839" y="1797"/>
              <a:ext cx="912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58687F"/>
                  </a:solidFill>
                  <a:latin typeface="Trebuchet MS" pitchFamily="34" charset="0"/>
                </a:rPr>
                <a:t>Goal Setting</a:t>
              </a:r>
            </a:p>
          </p:txBody>
        </p:sp>
        <p:sp>
          <p:nvSpPr>
            <p:cNvPr id="32790" name="Text Box 22"/>
            <p:cNvSpPr txBox="1">
              <a:spLocks noChangeArrowheads="1"/>
            </p:cNvSpPr>
            <p:nvPr/>
          </p:nvSpPr>
          <p:spPr bwMode="auto">
            <a:xfrm>
              <a:off x="4536" y="1797"/>
              <a:ext cx="105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58687F"/>
                  </a:solidFill>
                  <a:latin typeface="Trebuchet MS" pitchFamily="34" charset="0"/>
                </a:rPr>
                <a:t>Accountability</a:t>
              </a:r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4536" y="3957"/>
              <a:ext cx="1103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58687F"/>
                  </a:solidFill>
                  <a:latin typeface="Trebuchet MS" pitchFamily="34" charset="0"/>
                </a:rPr>
                <a:t>Implementation</a:t>
              </a:r>
            </a:p>
          </p:txBody>
        </p:sp>
        <p:sp>
          <p:nvSpPr>
            <p:cNvPr id="32792" name="Line 24"/>
            <p:cNvSpPr>
              <a:spLocks noChangeShapeType="1"/>
            </p:cNvSpPr>
            <p:nvPr/>
          </p:nvSpPr>
          <p:spPr bwMode="auto">
            <a:xfrm>
              <a:off x="1899" y="2752"/>
              <a:ext cx="14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58687F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5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the Characteristics of a Good Accountability System?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a broad array of  important state and institutional performance factors:  access, success, affordability, fiscal health, etc.</a:t>
            </a:r>
          </a:p>
          <a:p>
            <a:r>
              <a:rPr lang="en-US" dirty="0" smtClean="0"/>
              <a:t>Institution-level goals and benchmarks</a:t>
            </a:r>
          </a:p>
          <a:p>
            <a:r>
              <a:rPr lang="en-US" dirty="0" smtClean="0"/>
              <a:t>Coordinated with strategic planning and policy making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9878" y="3878759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Example of a Good Accountability System:</a:t>
            </a:r>
            <a:br>
              <a:rPr lang="en-US" sz="2400" b="1" dirty="0" smtClean="0"/>
            </a:br>
            <a:r>
              <a:rPr lang="en-US" sz="2000" b="1" dirty="0" smtClean="0"/>
              <a:t>Tennessee Higher Education Commission</a:t>
            </a:r>
            <a:endParaRPr lang="en-US" sz="2400" b="1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4648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Goals that are recognized by all policymakers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Metrics and benchmarks that drive effective policy implementation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Thoughtful alignment with performance funding and other decisionmaking </a:t>
            </a:r>
          </a:p>
        </p:txBody>
      </p:sp>
    </p:spTree>
    <p:extLst>
      <p:ext uri="{BB962C8B-B14F-4D97-AF65-F5344CB8AC3E}">
        <p14:creationId xmlns:p14="http://schemas.microsoft.com/office/powerpoint/2010/main" xmlns="" val="292931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Good Accountability System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Metrics are</a:t>
            </a:r>
          </a:p>
          <a:p>
            <a:pPr lvl="1"/>
            <a:r>
              <a:rPr lang="en-US" sz="2400" dirty="0" smtClean="0"/>
              <a:t>Valid – they offer a true indication of the concept in question</a:t>
            </a:r>
          </a:p>
          <a:p>
            <a:pPr lvl="1"/>
            <a:r>
              <a:rPr lang="en-US" sz="2400" dirty="0" smtClean="0"/>
              <a:t>“Face” valid – users believe the metric reflects the concept</a:t>
            </a:r>
          </a:p>
          <a:p>
            <a:pPr lvl="1"/>
            <a:r>
              <a:rPr lang="en-US" sz="2400" dirty="0" smtClean="0"/>
              <a:t>Reliable – they are replicable – different analysts’ calculations yield the same value</a:t>
            </a:r>
          </a:p>
          <a:p>
            <a:pPr lvl="1"/>
            <a:r>
              <a:rPr lang="en-US" sz="2400" dirty="0" smtClean="0"/>
              <a:t>Feasible – the data needed to construct the metrics are obtainable</a:t>
            </a:r>
          </a:p>
          <a:p>
            <a:r>
              <a:rPr lang="en-US" dirty="0" smtClean="0"/>
              <a:t>Metrics have a basis for interpretation – performance vis-à-vis</a:t>
            </a:r>
          </a:p>
          <a:p>
            <a:pPr lvl="1"/>
            <a:r>
              <a:rPr lang="en-US" sz="2400" dirty="0" smtClean="0"/>
              <a:t>Target or goal</a:t>
            </a:r>
          </a:p>
          <a:p>
            <a:pPr lvl="1"/>
            <a:r>
              <a:rPr lang="en-US" sz="2400" dirty="0" smtClean="0"/>
              <a:t>High performing peers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920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Accountability Systems Require Good Data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developed student unit-record databases that allow monitoring progress</a:t>
            </a:r>
          </a:p>
          <a:p>
            <a:r>
              <a:rPr lang="en-US" dirty="0" smtClean="0"/>
              <a:t>Thoughtful uniform definitions of variables</a:t>
            </a:r>
          </a:p>
          <a:p>
            <a:r>
              <a:rPr lang="en-US" dirty="0" smtClean="0"/>
              <a:t>Reliable Longitudinal data for trend analyses</a:t>
            </a:r>
          </a:p>
          <a:p>
            <a:r>
              <a:rPr lang="en-US" dirty="0" smtClean="0"/>
              <a:t>Data regarding the performance of carefully selected peers</a:t>
            </a:r>
          </a:p>
          <a:p>
            <a:r>
              <a:rPr lang="en-US" dirty="0" smtClean="0"/>
              <a:t>Robust and easily accessible data exploration and visualization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0318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924800" cy="512763"/>
          </a:xfrm>
        </p:spPr>
        <p:txBody>
          <a:bodyPr/>
          <a:lstStyle/>
          <a:p>
            <a:r>
              <a:rPr lang="en-US" sz="2400" dirty="0" smtClean="0"/>
              <a:t>Good Accountability Systems Also require a Leadership &amp; Oversight Capacity - The Importance of “</a:t>
            </a:r>
            <a:r>
              <a:rPr lang="en-US" sz="2400" dirty="0" err="1" smtClean="0"/>
              <a:t>Systemness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of a cohesive system of higher education</a:t>
            </a:r>
          </a:p>
          <a:p>
            <a:pPr lvl="1"/>
            <a:r>
              <a:rPr lang="en-US" dirty="0" smtClean="0"/>
              <a:t>Promotes a consistent focus on goals</a:t>
            </a:r>
          </a:p>
          <a:p>
            <a:pPr lvl="1"/>
            <a:r>
              <a:rPr lang="en-US" dirty="0" smtClean="0"/>
              <a:t>Increased collaboration</a:t>
            </a:r>
          </a:p>
          <a:p>
            <a:pPr lvl="1"/>
            <a:r>
              <a:rPr lang="en-US" dirty="0" smtClean="0"/>
              <a:t>Enhanced student success</a:t>
            </a:r>
          </a:p>
          <a:p>
            <a:pPr lvl="1"/>
            <a:r>
              <a:rPr lang="en-US" dirty="0" smtClean="0"/>
              <a:t>Improved transfer &amp; articulation</a:t>
            </a:r>
          </a:p>
          <a:p>
            <a:pPr lvl="1"/>
            <a:r>
              <a:rPr lang="en-US" dirty="0" smtClean="0"/>
              <a:t>Improved fiscal efficiencies</a:t>
            </a:r>
          </a:p>
          <a:p>
            <a:r>
              <a:rPr lang="en-US" dirty="0" smtClean="0"/>
              <a:t>Approaches to ensuring a cohesive system of higher education</a:t>
            </a:r>
          </a:p>
          <a:p>
            <a:pPr lvl="1"/>
            <a:r>
              <a:rPr lang="en-US" dirty="0" smtClean="0"/>
              <a:t>Strong Governing Board</a:t>
            </a:r>
          </a:p>
          <a:p>
            <a:pPr lvl="1"/>
            <a:r>
              <a:rPr lang="en-US" dirty="0" smtClean="0"/>
              <a:t>Coordinating Board with strong planning, resource allocation, and accountability authority.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512763"/>
          </a:xfrm>
        </p:spPr>
        <p:txBody>
          <a:bodyPr/>
          <a:lstStyle/>
          <a:p>
            <a:r>
              <a:rPr lang="en-US" dirty="0" smtClean="0"/>
              <a:t>Massachusetts is on the Right Track for Building a Strong Accountability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1st time in 9 years fulfilling the DHE role and mandate to publically report institution-level analyses</a:t>
            </a:r>
          </a:p>
          <a:p>
            <a:r>
              <a:rPr lang="en-US" dirty="0" smtClean="0"/>
              <a:t>Emphasis on newly developed metrics, especially with regard to student success and workforce outcomes</a:t>
            </a:r>
          </a:p>
          <a:p>
            <a:r>
              <a:rPr lang="en-US" dirty="0" smtClean="0"/>
              <a:t>New focus on enhanced benchmarks, including comparisons with similarly-situated peer institutions</a:t>
            </a:r>
          </a:p>
          <a:p>
            <a:r>
              <a:rPr lang="en-US" dirty="0" smtClean="0"/>
              <a:t>Using sophisticated analytic and visualization tools to foster a system-wide community of researchers and analysts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BDB2-E1C5-4551-9ADF-AE66A9C474D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3">
  <a:themeElements>
    <a:clrScheme name="NCHEMS 2016">
      <a:dk1>
        <a:srgbClr val="58687F"/>
      </a:dk1>
      <a:lt1>
        <a:srgbClr val="FFFFFF"/>
      </a:lt1>
      <a:dk2>
        <a:srgbClr val="1F497D"/>
      </a:dk2>
      <a:lt2>
        <a:srgbClr val="EEECE1"/>
      </a:lt2>
      <a:accent1>
        <a:srgbClr val="58687F"/>
      </a:accent1>
      <a:accent2>
        <a:srgbClr val="33A5C7"/>
      </a:accent2>
      <a:accent3>
        <a:srgbClr val="66CDAF"/>
      </a:accent3>
      <a:accent4>
        <a:srgbClr val="B5C759"/>
      </a:accent4>
      <a:accent5>
        <a:srgbClr val="F8A559"/>
      </a:accent5>
      <a:accent6>
        <a:srgbClr val="D85924"/>
      </a:accent6>
      <a:hlink>
        <a:srgbClr val="3187A2"/>
      </a:hlink>
      <a:folHlink>
        <a:srgbClr val="964C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NCHEMS.Std.Size</Template>
  <TotalTime>1682</TotalTime>
  <Words>563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Presentation3</vt:lpstr>
      <vt:lpstr>Designing an Accountability System for Higher Education in Massachusetts</vt:lpstr>
      <vt:lpstr>Why is the Performance Measurement Project Important? </vt:lpstr>
      <vt:lpstr>The State Role in Higher Education</vt:lpstr>
      <vt:lpstr>The Hierarchical Realities</vt:lpstr>
      <vt:lpstr>What are the Characteristics of a Good Accountability System?</vt:lpstr>
      <vt:lpstr>What are Good Accountability System Metrics</vt:lpstr>
      <vt:lpstr>Good Accountability Systems Require Good Data Systems</vt:lpstr>
      <vt:lpstr>Good Accountability Systems Also require a Leadership &amp; Oversight Capacity - The Importance of “Systemness”</vt:lpstr>
      <vt:lpstr>Massachusetts is on the Right Track for Building a Strong Accountability System </vt:lpstr>
      <vt:lpstr>For More Information Contact:</vt:lpstr>
      <vt:lpstr>Institutional Viability</vt:lpstr>
      <vt:lpstr>Maintaining Assets – Attending to the Balance Sheet</vt:lpstr>
      <vt:lpstr>Utilization of Assets - Productivity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 Accountability System for Higher Education in Massachusetts</dc:title>
  <dc:creator>Liz Weeks</dc:creator>
  <cp:lastModifiedBy>Jonathan Keller</cp:lastModifiedBy>
  <cp:revision>34</cp:revision>
  <dcterms:created xsi:type="dcterms:W3CDTF">2018-06-04T15:33:29Z</dcterms:created>
  <dcterms:modified xsi:type="dcterms:W3CDTF">2018-06-18T14:58:35Z</dcterms:modified>
</cp:coreProperties>
</file>